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289" r:id="rId4"/>
    <p:sldId id="290" r:id="rId5"/>
    <p:sldId id="306" r:id="rId6"/>
    <p:sldId id="307" r:id="rId7"/>
    <p:sldId id="309" r:id="rId8"/>
    <p:sldId id="257" r:id="rId9"/>
    <p:sldId id="258" r:id="rId10"/>
    <p:sldId id="308" r:id="rId11"/>
    <p:sldId id="259" r:id="rId12"/>
    <p:sldId id="261" r:id="rId13"/>
    <p:sldId id="260" r:id="rId14"/>
    <p:sldId id="262" r:id="rId15"/>
    <p:sldId id="265" r:id="rId16"/>
    <p:sldId id="266" r:id="rId17"/>
    <p:sldId id="268" r:id="rId18"/>
    <p:sldId id="269" r:id="rId19"/>
    <p:sldId id="270" r:id="rId20"/>
    <p:sldId id="272" r:id="rId21"/>
    <p:sldId id="273" r:id="rId22"/>
    <p:sldId id="274" r:id="rId23"/>
    <p:sldId id="276" r:id="rId24"/>
    <p:sldId id="277" r:id="rId25"/>
    <p:sldId id="279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A78B4-80A2-594D-871D-E4533A19ACF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D937A-7658-1840-ACD8-D9FDB6D47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25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c8b0ce458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c8b0ce458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91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84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055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1. Title Slide: Web Developm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80" cy="61249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365200" y="5076133"/>
            <a:ext cx="11461600" cy="1416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4"/>
          <p:cNvSpPr txBox="1"/>
          <p:nvPr/>
        </p:nvSpPr>
        <p:spPr>
          <a:xfrm>
            <a:off x="275067" y="6491667"/>
            <a:ext cx="11551200" cy="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  <p:sp>
        <p:nvSpPr>
          <p:cNvPr id="56" name="Google Shape;56;p14"/>
          <p:cNvSpPr txBox="1"/>
          <p:nvPr/>
        </p:nvSpPr>
        <p:spPr>
          <a:xfrm>
            <a:off x="366400" y="5310000"/>
            <a:ext cx="11460400" cy="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584933" bIns="12190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7" y="5310001"/>
            <a:ext cx="1097279" cy="9482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6000" cy="4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00" cy="16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33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700800" y="4596033"/>
            <a:ext cx="11126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813" y="1641616"/>
            <a:ext cx="3048003" cy="2270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957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5. Subsection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80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65767" y="2784633"/>
            <a:ext cx="11460400" cy="1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0988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7. Text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365833" y="8534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365760" y="65419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233" y="1712333"/>
            <a:ext cx="12192000" cy="48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867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12. Activity with Instructions 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11034168" y="5539734"/>
            <a:ext cx="792481" cy="871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365760" y="65419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233" y="1712333"/>
            <a:ext cx="12192000" cy="4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365833" y="8534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6400" y="6188867"/>
            <a:ext cx="12224800" cy="3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33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879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847088"/>
            <a:ext cx="9603275" cy="4136266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vmaze.com/api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vmaze.com/ap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971C6E-86BA-C84D-B6C2-833CDAF6288C}"/>
              </a:ext>
            </a:extLst>
          </p:cNvPr>
          <p:cNvSpPr txBox="1"/>
          <p:nvPr/>
        </p:nvSpPr>
        <p:spPr>
          <a:xfrm>
            <a:off x="1495168" y="173037"/>
            <a:ext cx="9559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11.3 Lesson Plan</a:t>
            </a:r>
          </a:p>
          <a:p>
            <a:r>
              <a:rPr lang="en-US" sz="3200" dirty="0"/>
              <a:t>Callbacks &amp; Constructors in the Wild </a:t>
            </a:r>
          </a:p>
          <a:p>
            <a:r>
              <a:rPr lang="en-US" sz="3200" dirty="0"/>
              <a:t>THURSDAY (6:30 PM) 11.3 Lesson 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1. Instructor Do: </a:t>
            </a:r>
            <a:br>
              <a:rPr lang="en-US" dirty="0"/>
            </a:br>
            <a:r>
              <a:rPr dirty="0"/>
              <a:t>Demonstrate Application </a:t>
            </a:r>
            <a:br>
              <a:rPr lang="en-US" dirty="0"/>
            </a:br>
            <a:r>
              <a:rPr dirty="0"/>
              <a:t>(6:30 PM - 6:35 PM) (5 mins)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43" y="1847088"/>
            <a:ext cx="11529392" cy="4136266"/>
          </a:xfrm>
        </p:spPr>
        <p:txBody>
          <a:bodyPr>
            <a:normAutofit/>
          </a:bodyPr>
          <a:lstStyle/>
          <a:p>
            <a:pPr lvl="1"/>
            <a:r>
              <a:rPr sz="3200" dirty="0"/>
              <a:t>Explain that we’ll proceed step-by-step. Students will:</a:t>
            </a:r>
          </a:p>
          <a:p>
            <a:pPr lvl="2"/>
            <a:r>
              <a:rPr sz="2800" dirty="0"/>
              <a:t>Write out a high-level application architecture;</a:t>
            </a:r>
          </a:p>
          <a:p>
            <a:pPr lvl="2"/>
            <a:r>
              <a:rPr sz="2800" dirty="0"/>
              <a:t>Implement logic for parsing command-line arguments and running the appropriate functionality in a </a:t>
            </a:r>
            <a:r>
              <a:rPr sz="3200" dirty="0" err="1">
                <a:latin typeface="Courier"/>
              </a:rPr>
              <a:t>cli.js</a:t>
            </a:r>
            <a:r>
              <a:rPr sz="2800" dirty="0"/>
              <a:t> file.</a:t>
            </a:r>
          </a:p>
          <a:p>
            <a:pPr lvl="2"/>
            <a:r>
              <a:rPr sz="2800" dirty="0"/>
              <a:t>Implement the logic for searching for actors or shows using an object generated by a constructor function in a </a:t>
            </a:r>
            <a:r>
              <a:rPr sz="3200" dirty="0" err="1">
                <a:latin typeface="Courier"/>
              </a:rPr>
              <a:t>tv.js</a:t>
            </a:r>
            <a:r>
              <a:rPr sz="2800" dirty="0"/>
              <a:t> file.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767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2. Partners Do: </a:t>
            </a:r>
            <a:br>
              <a:rPr lang="en-US" dirty="0"/>
            </a:br>
            <a:r>
              <a:rPr dirty="0"/>
              <a:t>Sketch Architecture </a:t>
            </a:r>
            <a:br>
              <a:rPr lang="en-US" dirty="0"/>
            </a:br>
            <a:r>
              <a:rPr dirty="0"/>
              <a:t>(6:35 PM - 6:50 PM) (15 mins)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7937A7-6B00-304E-B194-97EFD1298FAE}"/>
              </a:ext>
            </a:extLst>
          </p:cNvPr>
          <p:cNvSpPr txBox="1"/>
          <p:nvPr/>
        </p:nvSpPr>
        <p:spPr>
          <a:xfrm>
            <a:off x="0" y="2067339"/>
            <a:ext cx="119766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11-js-constructors/01-Activities/11-Stu_Architecture</a:t>
            </a:r>
          </a:p>
          <a:p>
            <a:r>
              <a:rPr lang="en-US" b="1" dirty="0"/>
              <a:t>Instructions</a:t>
            </a:r>
            <a:endParaRPr lang="en-US" dirty="0"/>
          </a:p>
          <a:p>
            <a:br>
              <a:rPr lang="en-US" dirty="0"/>
            </a:br>
            <a:r>
              <a:rPr lang="en-US" dirty="0"/>
              <a:t>* As a best practice, sketch out the architecture of your application </a:t>
            </a:r>
            <a:r>
              <a:rPr lang="en-US" i="1" dirty="0"/>
              <a:t>_before_</a:t>
            </a:r>
            <a:r>
              <a:rPr lang="en-US" dirty="0"/>
              <a:t> you start writing code.</a:t>
            </a:r>
          </a:p>
          <a:p>
            <a:br>
              <a:rPr lang="en-US" dirty="0"/>
            </a:br>
            <a:r>
              <a:rPr lang="en-US" dirty="0"/>
              <a:t>* For this exercise, start by describing what your application does. Do this in a bullet list.</a:t>
            </a:r>
          </a:p>
          <a:p>
            <a:br>
              <a:rPr lang="en-US" dirty="0"/>
            </a:br>
            <a:r>
              <a:rPr lang="en-US" dirty="0"/>
              <a:t>* Next, decide how you might divvy up these responsibilities. Would you write a single module that handles all of them? Would you write one module for each bullet list? Something else? Be sure to justify your decision.</a:t>
            </a:r>
          </a:p>
          <a:p>
            <a:br>
              <a:rPr lang="en-US" dirty="0"/>
            </a:br>
            <a:r>
              <a:rPr lang="en-US" dirty="0"/>
              <a:t>* Finally, draw a diagram describing the flow of your application. Don't worry about being </a:t>
            </a:r>
            <a:r>
              <a:rPr lang="en-US" i="1" dirty="0"/>
              <a:t>_too_</a:t>
            </a:r>
            <a:r>
              <a:rPr lang="en-US" dirty="0"/>
              <a:t> precise here, but include enough detail where you can use it as a guide to explain it to someone else. You can do this either by using pencil and paper or flowchart generation software like [</a:t>
            </a:r>
            <a:r>
              <a:rPr lang="en-US" dirty="0" err="1"/>
              <a:t>draw.io</a:t>
            </a:r>
            <a:r>
              <a:rPr lang="en-US" dirty="0"/>
              <a:t>](</a:t>
            </a:r>
            <a:r>
              <a:rPr lang="en-US" u="sng" dirty="0"/>
              <a:t>https://</a:t>
            </a:r>
            <a:r>
              <a:rPr lang="en-US" u="sng" dirty="0" err="1"/>
              <a:t>www.draw.io</a:t>
            </a:r>
            <a:r>
              <a:rPr lang="en-US" u="sng" dirty="0"/>
              <a:t>/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7" y="1847088"/>
            <a:ext cx="11420060" cy="4136266"/>
          </a:xfrm>
        </p:spPr>
        <p:txBody>
          <a:bodyPr>
            <a:normAutofit/>
          </a:bodyPr>
          <a:lstStyle/>
          <a:p>
            <a:pPr lvl="1"/>
            <a:r>
              <a:rPr sz="3200" dirty="0"/>
              <a:t>Remind students that the application:</a:t>
            </a:r>
          </a:p>
          <a:p>
            <a:pPr lvl="2"/>
            <a:r>
              <a:rPr sz="2800" dirty="0"/>
              <a:t>Accepts command-line arguments indicating whether the user intends to search for tv shows or tv actors;</a:t>
            </a:r>
          </a:p>
          <a:p>
            <a:pPr lvl="2"/>
            <a:r>
              <a:rPr sz="2800" dirty="0"/>
              <a:t>Makes an API request to one of two different API endpoints; and</a:t>
            </a:r>
          </a:p>
          <a:p>
            <a:pPr lvl="2"/>
            <a:r>
              <a:rPr sz="2800" dirty="0"/>
              <a:t>Saves the results of the requests to a </a:t>
            </a:r>
            <a:r>
              <a:rPr sz="3200" dirty="0" err="1">
                <a:latin typeface="Courier"/>
              </a:rPr>
              <a:t>log.txt</a:t>
            </a:r>
            <a:r>
              <a:rPr sz="2800" dirty="0"/>
              <a:t> file and prints the data to the console.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F8D0899-E353-3448-A75A-C41096A2E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914" y="0"/>
            <a:ext cx="4398172" cy="60728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3. Instructor Do: </a:t>
            </a:r>
            <a:br>
              <a:rPr lang="en-US" dirty="0"/>
            </a:br>
            <a:r>
              <a:rPr dirty="0"/>
              <a:t>Review Activity </a:t>
            </a:r>
            <a:br>
              <a:rPr lang="en-US" dirty="0"/>
            </a:br>
            <a:r>
              <a:rPr dirty="0"/>
              <a:t>(6:50 PM - 6:55 PM) (5 mins)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Ask a group to:</a:t>
            </a:r>
          </a:p>
          <a:p>
            <a:pPr lvl="2"/>
            <a:r>
              <a:t>Share their bullet list;</a:t>
            </a:r>
          </a:p>
          <a:p>
            <a:pPr lvl="2"/>
            <a:r>
              <a:t>Describe the components they would define; and</a:t>
            </a:r>
          </a:p>
          <a:p>
            <a:pPr lvl="2"/>
            <a:r>
              <a:t>Explain why they would define their modules this way.</a:t>
            </a:r>
          </a:p>
          <a:p>
            <a:pPr lvl="1"/>
            <a:r>
              <a:t>Briefly discuss the pros and cons of their solution.</a:t>
            </a:r>
          </a:p>
          <a:p>
            <a:pPr lvl="1"/>
            <a:r>
              <a:t>Present the </a:t>
            </a:r>
            <a:r>
              <a:rPr sz="1800">
                <a:latin typeface="Courier"/>
              </a:rPr>
              <a:t>README.md</a:t>
            </a:r>
            <a:r>
              <a:t> file in </a:t>
            </a:r>
            <a:r>
              <a:rPr sz="1800">
                <a:latin typeface="Courier"/>
              </a:rPr>
              <a:t>11-Stu_Architecture/Solved</a:t>
            </a:r>
            <a:r>
              <a:t>, and explain that while there are many ways to write the same application, we’ve chosen this way to be consistent as we work through the activities as a class.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4. Partners Do: </a:t>
            </a:r>
            <a:br>
              <a:rPr lang="en-US" dirty="0"/>
            </a:br>
            <a:r>
              <a:rPr dirty="0"/>
              <a:t>Implement CLI </a:t>
            </a:r>
            <a:br>
              <a:rPr lang="en-US" dirty="0"/>
            </a:br>
            <a:r>
              <a:rPr dirty="0"/>
              <a:t>(6:55 PM - 7:10 PM) (15 mins)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D79B40-256D-8749-B400-E8AB1E1E95A3}"/>
              </a:ext>
            </a:extLst>
          </p:cNvPr>
          <p:cNvSpPr txBox="1"/>
          <p:nvPr/>
        </p:nvSpPr>
        <p:spPr>
          <a:xfrm>
            <a:off x="0" y="1925014"/>
            <a:ext cx="112994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11-js-constructors/01-Activities/12-Stu_Cli</a:t>
            </a:r>
          </a:p>
          <a:p>
            <a:endParaRPr lang="en-US" dirty="0"/>
          </a:p>
          <a:p>
            <a:pPr marL="0" lvl="2"/>
            <a:r>
              <a:rPr lang="en-US" b="1" dirty="0"/>
              <a:t>Instructions</a:t>
            </a:r>
            <a:r>
              <a:rPr lang="en-US" dirty="0"/>
              <a:t>:</a:t>
            </a:r>
          </a:p>
          <a:p>
            <a:pPr marL="0" lvl="3"/>
            <a:r>
              <a:rPr lang="en-US" dirty="0"/>
              <a:t>When the completed </a:t>
            </a:r>
            <a:r>
              <a:rPr lang="en-US" dirty="0" err="1">
                <a:latin typeface="Courier"/>
              </a:rPr>
              <a:t>cli.js</a:t>
            </a:r>
            <a:r>
              <a:rPr lang="en-US" dirty="0"/>
              <a:t> file is run with node, it should be able to handle command line arguments similar to those below:</a:t>
            </a:r>
            <a:r>
              <a:rPr lang="en-US" dirty="0">
                <a:latin typeface="Courier"/>
              </a:rPr>
              <a:t>
node cli show The Andy Griffith Show
node cli actor Andy Griffith</a:t>
            </a:r>
          </a:p>
          <a:p>
            <a:pPr marL="0" lvl="3"/>
            <a:endParaRPr lang="en-US" dirty="0">
              <a:latin typeface="Courier"/>
            </a:endParaRPr>
          </a:p>
          <a:p>
            <a:pPr marL="0" lvl="3"/>
            <a:r>
              <a:rPr lang="en-US" b="1" dirty="0"/>
              <a:t>FORMAT:</a:t>
            </a:r>
          </a:p>
          <a:p>
            <a:r>
              <a:rPr lang="en-US" dirty="0">
                <a:latin typeface="Courier"/>
              </a:rPr>
              <a:t>node cli &lt;show-or-actor&gt; &lt;actor-or-show-name&gt;</a:t>
            </a:r>
          </a:p>
          <a:p>
            <a:pPr marL="0" lvl="3"/>
            <a:endParaRPr lang="en-US" dirty="0"/>
          </a:p>
          <a:p>
            <a:pPr marL="0" lvl="2"/>
            <a:r>
              <a:rPr lang="en-US" b="1" dirty="0"/>
              <a:t>Bonus</a:t>
            </a:r>
            <a:r>
              <a:rPr lang="en-US" dirty="0"/>
              <a:t>:</a:t>
            </a:r>
          </a:p>
          <a:p>
            <a:pPr marL="0" lvl="3"/>
            <a:r>
              <a:rPr lang="en-US" dirty="0"/>
              <a:t>Write logic to set up a default search type and default term if either are missing.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Objectives Met</a:t>
            </a:r>
          </a:p>
          <a:p>
            <a:pPr lvl="1"/>
            <a:r>
              <a:t>Parse command line arguments to determine whether the user is searching for a show or actor, along with which one.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C6948E3-A81B-8741-999B-42D83736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4F1E19-C8DA-0142-B70E-82370A5F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08" y="0"/>
            <a:ext cx="84947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5. Instructor Do: </a:t>
            </a:r>
            <a:br>
              <a:rPr lang="en-US" dirty="0"/>
            </a:br>
            <a:r>
              <a:rPr dirty="0"/>
              <a:t>Review Activity </a:t>
            </a:r>
            <a:br>
              <a:rPr lang="en-US" dirty="0"/>
            </a:br>
            <a:r>
              <a:rPr dirty="0"/>
              <a:t>(7:10 PM - 7:20 PM) (10 mins)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t>Open up the </a:t>
            </a:r>
            <a:r>
              <a:rPr sz="1800">
                <a:latin typeface="Courier"/>
              </a:rPr>
              <a:t>cli.js</a:t>
            </a:r>
            <a:r>
              <a:t> in </a:t>
            </a:r>
            <a:r>
              <a:rPr sz="1800">
                <a:latin typeface="Courier"/>
              </a:rPr>
              <a:t>12-Stu_Cli/Solved</a:t>
            </a:r>
            <a:r>
              <a:t>, and walk through the solution.</a:t>
            </a:r>
          </a:p>
          <a:p>
            <a:pPr lvl="1">
              <a:buNone/>
            </a:pPr>
            <a:r>
              <a:t>CLI Code</a:t>
            </a:r>
          </a:p>
          <a:p>
            <a:pPr lvl="1"/>
            <a:r>
              <a:t>Emphasize:</a:t>
            </a:r>
          </a:p>
          <a:p>
            <a:pPr lvl="2"/>
            <a:r>
              <a:rPr sz="1800">
                <a:latin typeface="Courier"/>
              </a:rPr>
              <a:t>process.argv</a:t>
            </a:r>
            <a:r>
              <a:t> is an array containing the command line arguments.</a:t>
            </a:r>
          </a:p>
          <a:p>
            <a:pPr lvl="2"/>
            <a:r>
              <a:t>The second index of </a:t>
            </a:r>
            <a:r>
              <a:rPr sz="1800">
                <a:latin typeface="Courier"/>
              </a:rPr>
              <a:t>process.argv</a:t>
            </a:r>
            <a:r>
              <a:t> is the search type argument.</a:t>
            </a:r>
          </a:p>
          <a:p>
            <a:pPr lvl="2"/>
            <a:r>
              <a:t>All remaining indexes of </a:t>
            </a:r>
            <a:r>
              <a:rPr sz="1800">
                <a:latin typeface="Courier"/>
              </a:rPr>
              <a:t>process.argv</a:t>
            </a:r>
            <a:r>
              <a:t> will contain the actor or tv show search term, split into separate index by spaces. We’re using the Array </a:t>
            </a:r>
            <a:r>
              <a:rPr sz="1800">
                <a:latin typeface="Courier"/>
              </a:rPr>
              <a:t>slice</a:t>
            </a:r>
            <a:r>
              <a:t> and </a:t>
            </a:r>
            <a:r>
              <a:rPr sz="1800">
                <a:latin typeface="Courier"/>
              </a:rPr>
              <a:t>join</a:t>
            </a:r>
            <a:r>
              <a:t> methods to collect and format this.</a:t>
            </a:r>
          </a:p>
          <a:p>
            <a:pPr lvl="2"/>
            <a:r>
              <a:t>We’re optionally setting default values for the </a:t>
            </a:r>
            <a:r>
              <a:rPr sz="1800">
                <a:latin typeface="Courier"/>
              </a:rPr>
              <a:t>search</a:t>
            </a:r>
            <a:r>
              <a:t> and </a:t>
            </a:r>
            <a:r>
              <a:rPr sz="1800">
                <a:latin typeface="Courier"/>
              </a:rPr>
              <a:t>term</a:t>
            </a:r>
            <a:r>
              <a:t> variables.</a:t>
            </a:r>
          </a:p>
          <a:p>
            <a:pPr lvl="2"/>
            <a:r>
              <a:t>We have an if/else statement printing whether a show or actor is being searched for.</a:t>
            </a:r>
          </a:p>
          <a:p>
            <a:pPr lvl="1"/>
            <a:r>
              <a:t>Explain that for now we just have the </a:t>
            </a:r>
            <a:r>
              <a:rPr sz="1800">
                <a:latin typeface="Courier"/>
              </a:rPr>
              <a:t>console.log</a:t>
            </a:r>
            <a:r>
              <a:t> statements, but often times when building applications we need to stub out certain functionality before we have a chance to implement it.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6. Partners Do: </a:t>
            </a:r>
            <a:br>
              <a:rPr lang="en-US" dirty="0"/>
            </a:br>
            <a:r>
              <a:rPr dirty="0"/>
              <a:t>Implement Find Show </a:t>
            </a:r>
            <a:br>
              <a:rPr lang="en-US" dirty="0"/>
            </a:br>
            <a:r>
              <a:rPr dirty="0"/>
              <a:t>(7:20 PM - 7:50 PM) (30 mins)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74B5CD-BB77-B047-A858-2A128CD98CB3}"/>
              </a:ext>
            </a:extLst>
          </p:cNvPr>
          <p:cNvSpPr txBox="1"/>
          <p:nvPr/>
        </p:nvSpPr>
        <p:spPr>
          <a:xfrm>
            <a:off x="79513" y="2026727"/>
            <a:ext cx="116387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400" b="1" dirty="0"/>
              <a:t>11-js-constructors/01-Activities/13-Stu_FindShow</a:t>
            </a:r>
          </a:p>
          <a:p>
            <a:pPr marL="0" lvl="2"/>
            <a:r>
              <a:rPr lang="en-US" sz="2400" b="1" dirty="0"/>
              <a:t>Instructions</a:t>
            </a:r>
            <a:r>
              <a:rPr lang="en-US" sz="2400" dirty="0"/>
              <a:t>: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"/>
              </a:rPr>
              <a:t>tv.js</a:t>
            </a:r>
            <a:r>
              <a:rPr lang="en-US" sz="2400" dirty="0"/>
              <a:t> file.  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-  used to create a TV object capable of searching the TV Maze API for shows and actors.</a:t>
            </a:r>
          </a:p>
          <a:p>
            <a:pPr marL="0" lvl="3"/>
            <a:r>
              <a:rPr lang="en-US" sz="2400" dirty="0"/>
              <a:t>* Install the </a:t>
            </a:r>
            <a:r>
              <a:rPr lang="en-US" sz="2400" dirty="0" err="1">
                <a:latin typeface="Courier"/>
              </a:rPr>
              <a:t>axios</a:t>
            </a:r>
            <a:r>
              <a:rPr lang="en-US" sz="2400" dirty="0"/>
              <a:t> Package</a:t>
            </a:r>
          </a:p>
          <a:p>
            <a:pPr marL="0" lvl="3"/>
            <a:r>
              <a:rPr lang="en-US" sz="2400" dirty="0"/>
              <a:t>* After getting the JSON response from the AJAX request, gather…</a:t>
            </a:r>
          </a:p>
          <a:p>
            <a:pPr marL="0" lvl="4"/>
            <a:r>
              <a:rPr lang="en-US" sz="2400" dirty="0"/>
              <a:t>* Show Name, Genre, Rating, Network, Summary on Console</a:t>
            </a:r>
          </a:p>
          <a:p>
            <a:pPr marL="0" lvl="3"/>
            <a:r>
              <a:rPr lang="en-US" sz="2400" dirty="0"/>
              <a:t>* Append to </a:t>
            </a:r>
            <a:r>
              <a:rPr lang="en-US" sz="2400" dirty="0" err="1">
                <a:latin typeface="Courier"/>
              </a:rPr>
              <a:t>log.txt</a:t>
            </a:r>
            <a:r>
              <a:rPr lang="en-US" sz="2400" dirty="0"/>
              <a:t> sole.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Objectives Met</a:t>
            </a:r>
          </a:p>
          <a:p>
            <a:pPr lvl="1"/>
            <a:r>
              <a:t>Use objects to perform AJAX requests, and save data to local files;</a:t>
            </a:r>
          </a:p>
          <a:p>
            <a:pPr lvl="1"/>
            <a:r>
              <a:t>Use constructors to create those objects;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4A15A55-769D-BF4C-8E4F-8188E64C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12" y="0"/>
            <a:ext cx="67879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>
            <a:spLocks noGrp="1"/>
          </p:cNvSpPr>
          <p:nvPr>
            <p:ph type="title"/>
          </p:nvPr>
        </p:nvSpPr>
        <p:spPr>
          <a:xfrm>
            <a:off x="365767" y="2784633"/>
            <a:ext cx="11460400" cy="10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err="1"/>
              <a:t>PreClass</a:t>
            </a:r>
            <a:r>
              <a:rPr lang="en" dirty="0"/>
              <a:t> Challenge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519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7. Instructor Do: </a:t>
            </a:r>
            <a:br>
              <a:rPr lang="en-US" dirty="0"/>
            </a:br>
            <a:r>
              <a:rPr dirty="0"/>
              <a:t>Review Activity </a:t>
            </a:r>
            <a:br>
              <a:rPr lang="en-US" dirty="0"/>
            </a:br>
            <a:r>
              <a:rPr dirty="0"/>
              <a:t>(7:50 PM - 8:00 PM) (10 mins)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11-js-constructors/01-Activities/13-Stu_FindShow</a:t>
            </a:r>
          </a:p>
          <a:p>
            <a:pPr lvl="1"/>
            <a:r>
              <a:rPr dirty="0"/>
              <a:t>Emphasize:</a:t>
            </a:r>
          </a:p>
          <a:p>
            <a:pPr lvl="2"/>
            <a:r>
              <a:rPr dirty="0"/>
              <a:t>We use the </a:t>
            </a:r>
            <a:r>
              <a:rPr sz="1800" dirty="0" err="1">
                <a:latin typeface="Courier"/>
              </a:rPr>
              <a:t>axios</a:t>
            </a:r>
            <a:r>
              <a:rPr dirty="0"/>
              <a:t> package to search the TV Maze API, and parse the body as JSON.</a:t>
            </a:r>
          </a:p>
          <a:p>
            <a:pPr lvl="2"/>
            <a:r>
              <a:rPr sz="1800" dirty="0" err="1">
                <a:latin typeface="Courier"/>
              </a:rPr>
              <a:t>showData</a:t>
            </a:r>
            <a:r>
              <a:rPr dirty="0"/>
              <a:t> is just a big multi-line string containing the data we we’ll be using. Using an array of strings we join together can be a more human readable way to achieve this than concatenation.</a:t>
            </a:r>
          </a:p>
          <a:p>
            <a:pPr lvl="2"/>
            <a:r>
              <a:rPr dirty="0"/>
              <a:t>We use the </a:t>
            </a:r>
            <a:r>
              <a:rPr sz="1800" dirty="0" err="1">
                <a:latin typeface="Courier"/>
              </a:rPr>
              <a:t>fs.appendFile</a:t>
            </a:r>
            <a:r>
              <a:rPr dirty="0"/>
              <a:t> method to save this information along with a divider — just a series of dashes — to the </a:t>
            </a:r>
            <a:r>
              <a:rPr sz="1800" dirty="0" err="1">
                <a:latin typeface="Courier"/>
              </a:rPr>
              <a:t>log.txt</a:t>
            </a:r>
            <a:r>
              <a:rPr dirty="0"/>
              <a:t> file.</a:t>
            </a:r>
          </a:p>
          <a:p>
            <a:pPr lvl="2"/>
            <a:r>
              <a:rPr dirty="0"/>
              <a:t>When complete we log the data to the console.</a:t>
            </a:r>
          </a:p>
          <a:p>
            <a:pPr lvl="2"/>
            <a:r>
              <a:rPr dirty="0"/>
              <a:t>Point out how we call the </a:t>
            </a:r>
            <a:r>
              <a:rPr sz="1800" dirty="0" err="1">
                <a:latin typeface="Courier"/>
              </a:rPr>
              <a:t>tv.findShow</a:t>
            </a:r>
            <a:r>
              <a:rPr dirty="0"/>
              <a:t> method in the </a:t>
            </a:r>
            <a:r>
              <a:rPr sz="1800" dirty="0" err="1">
                <a:latin typeface="Courier"/>
              </a:rPr>
              <a:t>cli.js</a:t>
            </a:r>
            <a:r>
              <a:rPr dirty="0"/>
              <a:t> file.</a:t>
            </a:r>
          </a:p>
          <a:p>
            <a:pPr lvl="1"/>
            <a:r>
              <a:rPr dirty="0"/>
              <a:t>Slack out the solution so students can use it as as starting point as they move forward.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8. Partners Do: </a:t>
            </a:r>
            <a:br>
              <a:rPr lang="en-US" dirty="0"/>
            </a:br>
            <a:r>
              <a:rPr dirty="0"/>
              <a:t>Implement Find Actor </a:t>
            </a:r>
            <a:br>
              <a:rPr lang="en-US" dirty="0"/>
            </a:br>
            <a:r>
              <a:rPr dirty="0"/>
              <a:t>(8:00 PM - 8:25 PM) (25 mins)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1EACBD-43EB-B94C-8BD6-F4BD111B9E68}"/>
              </a:ext>
            </a:extLst>
          </p:cNvPr>
          <p:cNvSpPr txBox="1"/>
          <p:nvPr/>
        </p:nvSpPr>
        <p:spPr>
          <a:xfrm>
            <a:off x="1540565" y="2067339"/>
            <a:ext cx="11573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b="1" dirty="0"/>
              <a:t>Instructions</a:t>
            </a:r>
            <a:r>
              <a:rPr lang="en-US" dirty="0"/>
              <a:t>: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"/>
              </a:rPr>
              <a:t>tv.js</a:t>
            </a:r>
            <a:r>
              <a:rPr lang="en-US" sz="2400" dirty="0"/>
              <a:t> file.  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-  used to create a TV object capable of searching the TV Maze API for shows and actors.</a:t>
            </a:r>
          </a:p>
          <a:p>
            <a:pPr marL="0" lvl="3"/>
            <a:r>
              <a:rPr lang="en-US" sz="2400" dirty="0"/>
              <a:t>* Install the </a:t>
            </a:r>
            <a:r>
              <a:rPr lang="en-US" sz="2400" dirty="0" err="1">
                <a:latin typeface="Courier"/>
              </a:rPr>
              <a:t>axios</a:t>
            </a:r>
            <a:r>
              <a:rPr lang="en-US" sz="2400" dirty="0"/>
              <a:t> Package</a:t>
            </a:r>
          </a:p>
          <a:p>
            <a:pPr marL="0" lvl="3"/>
            <a:r>
              <a:rPr lang="en-US" sz="2400" dirty="0"/>
              <a:t>* After getting the JSON response from the AJAX request, gather…</a:t>
            </a:r>
          </a:p>
          <a:p>
            <a:pPr marL="0" lvl="4"/>
            <a:r>
              <a:rPr lang="en-US" sz="2400" dirty="0"/>
              <a:t>* Actor Name, Birthday, Gender, Country, URL Summary on Console</a:t>
            </a:r>
          </a:p>
          <a:p>
            <a:pPr marL="0" lvl="3"/>
            <a:r>
              <a:rPr lang="en-US" sz="2400" dirty="0"/>
              <a:t>* Append to </a:t>
            </a:r>
            <a:r>
              <a:rPr lang="en-US" sz="2400" dirty="0" err="1">
                <a:latin typeface="Courier"/>
              </a:rPr>
              <a:t>log.txt</a:t>
            </a:r>
            <a:r>
              <a:rPr lang="en-US" sz="2400" dirty="0"/>
              <a:t> sole.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Objectives Met</a:t>
            </a:r>
          </a:p>
          <a:p>
            <a:pPr lvl="1"/>
            <a:r>
              <a:rPr dirty="0"/>
              <a:t>Use objects to perform AJAX requests, and save data to local files;</a:t>
            </a:r>
          </a:p>
          <a:p>
            <a:pPr lvl="1"/>
            <a:r>
              <a:rPr dirty="0"/>
              <a:t>Use constructors to create those objects;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7CAA3B0-BFCA-3D48-8277-62F48CCC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54" y="0"/>
            <a:ext cx="963209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9. Instructor Do: </a:t>
            </a:r>
            <a:br>
              <a:rPr lang="en-US" dirty="0"/>
            </a:br>
            <a:r>
              <a:rPr dirty="0"/>
              <a:t>Review Activity </a:t>
            </a:r>
            <a:br>
              <a:rPr lang="en-US" dirty="0"/>
            </a:br>
            <a:r>
              <a:rPr dirty="0"/>
              <a:t>(8:25 PM - 8:40 PM) (15 mins)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Open up the </a:t>
            </a:r>
            <a:r>
              <a:rPr sz="1800">
                <a:latin typeface="Courier"/>
              </a:rPr>
              <a:t>tv.js</a:t>
            </a:r>
            <a:r>
              <a:t> inside </a:t>
            </a:r>
            <a:r>
              <a:rPr sz="1800">
                <a:latin typeface="Courier"/>
              </a:rPr>
              <a:t>14-Stu_FinalTVApp/Basic/Solved</a:t>
            </a:r>
            <a:r>
              <a:t> file, and walk through the solution.</a:t>
            </a:r>
          </a:p>
          <a:p>
            <a:pPr lvl="1">
              <a:buNone/>
            </a:pPr>
            <a:r>
              <a:t>Find Actor</a:t>
            </a:r>
          </a:p>
          <a:p>
            <a:pPr lvl="2"/>
            <a:r>
              <a:t>Point out how the code here is very similar to the findShow method.</a:t>
            </a:r>
          </a:p>
          <a:p>
            <a:pPr lvl="2"/>
            <a:r>
              <a:t>This API endpoint returns an array of actor objects, for our purposes we only want the first result, so we grab the 0th index.</a:t>
            </a:r>
          </a:p>
          <a:p>
            <a:pPr lvl="1"/>
            <a:r>
              <a:t>Answer any remaining questions and slack out the solution.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10. Everyone Do: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Application Review </a:t>
            </a:r>
            <a:br>
              <a:rPr lang="en-US" dirty="0"/>
            </a:br>
            <a:r>
              <a:rPr lang="en-US" dirty="0"/>
              <a:t>(8:40 PM - 8:50 PM) (10 mins)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Demonstrate the completed application, and have students follow along.</a:t>
            </a:r>
          </a:p>
          <a:p>
            <a:pPr lvl="1"/>
            <a:r>
              <a:t>Foster discussion around the benefits of planning an architecture before writing any code.</a:t>
            </a:r>
          </a:p>
          <a:p>
            <a:pPr lvl="2"/>
            <a:r>
              <a:t>Also discuss any possible improvements. What else could we add to this application?</a:t>
            </a:r>
          </a:p>
          <a:p>
            <a:pPr lvl="2"/>
            <a:r>
              <a:t>Check out the </a:t>
            </a:r>
            <a:r>
              <a:rPr>
                <a:hlinkClick r:id="rId2"/>
              </a:rPr>
              <a:t>TV Maze API Documentation Site</a:t>
            </a:r>
            <a:r>
              <a:t>. Point out that we can also search for TV crew or seasons.</a:t>
            </a:r>
          </a:p>
          <a:p>
            <a:pPr lvl="2"/>
            <a:r>
              <a:t>Highlight the fact that we’re very close to creating what could be a useful NPM package someone else may want to use.</a:t>
            </a:r>
          </a:p>
          <a:p>
            <a:pPr lvl="1"/>
            <a:r>
              <a:t>Take this time to address any outstanding questions students may have.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12. Instructor Do: </a:t>
            </a:r>
            <a:br>
              <a:rPr lang="en-US" dirty="0"/>
            </a:br>
            <a:r>
              <a:rPr dirty="0"/>
              <a:t>Callbacks </a:t>
            </a:r>
            <a:br>
              <a:rPr lang="en-US" dirty="0"/>
            </a:br>
            <a:r>
              <a:rPr dirty="0"/>
              <a:t>(</a:t>
            </a:r>
            <a:r>
              <a:rPr lang="en-US" dirty="0"/>
              <a:t>8:50</a:t>
            </a:r>
            <a:r>
              <a:rPr dirty="0"/>
              <a:t> PM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9:05</a:t>
            </a:r>
            <a:r>
              <a:rPr dirty="0"/>
              <a:t> PM) (15 mins)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91440" lvl="1"/>
            <a:r>
              <a:rPr lang="en-US" dirty="0"/>
              <a:t>Remind students that we can assign functions as values to variables.</a:t>
            </a:r>
          </a:p>
          <a:p>
            <a:pPr marL="91440" lvl="1"/>
            <a:r>
              <a:rPr lang="en-US" dirty="0"/>
              <a:t>Explain that, since functions are values, we can pass them as arguments to functions.</a:t>
            </a:r>
          </a:p>
          <a:p>
            <a:pPr marL="91440" lvl="2"/>
            <a:r>
              <a:rPr lang="en-US" dirty="0"/>
              <a:t>Point out that we’ve used callbacks extensively with jQuery — every time we use event listeners, as well as with the fs package — when we write a function to handle what happens after data is read, written, appended, etc.</a:t>
            </a:r>
          </a:p>
          <a:p>
            <a:pPr marL="91440" lvl="1"/>
            <a:r>
              <a:rPr lang="en-US" dirty="0"/>
              <a:t>Explain that functions passed as arguments to other functions are called </a:t>
            </a:r>
            <a:r>
              <a:rPr lang="en-US" b="1" dirty="0"/>
              <a:t>callbacks</a:t>
            </a:r>
            <a:r>
              <a:rPr lang="en-US" dirty="0"/>
              <a:t>.</a:t>
            </a:r>
          </a:p>
          <a:p>
            <a:pPr marL="91440" lvl="2"/>
            <a:r>
              <a:rPr lang="en-US" dirty="0"/>
              <a:t>Explain that this is because we typically intend for the function </a:t>
            </a:r>
            <a:r>
              <a:rPr lang="en-US" i="1" dirty="0"/>
              <a:t>receiving</a:t>
            </a:r>
            <a:r>
              <a:rPr lang="en-US" dirty="0"/>
              <a:t> the callback to do some work, and then </a:t>
            </a:r>
            <a:r>
              <a:rPr lang="en-US" b="1" dirty="0"/>
              <a:t>call back</a:t>
            </a:r>
            <a:r>
              <a:rPr lang="en-US" dirty="0"/>
              <a:t> the function we pass with its results.</a:t>
            </a:r>
          </a:p>
          <a:p>
            <a:pPr marL="91440" lvl="2"/>
            <a:r>
              <a:rPr lang="en-US" dirty="0"/>
              <a:t>Explain what happens when we call </a:t>
            </a:r>
            <a:r>
              <a:rPr lang="en-US" sz="1800" dirty="0" err="1">
                <a:latin typeface="Courier"/>
              </a:rPr>
              <a:t>fs.appendFile</a:t>
            </a:r>
            <a:r>
              <a:rPr lang="en-US" dirty="0"/>
              <a:t>:</a:t>
            </a:r>
          </a:p>
          <a:p>
            <a:pPr marL="91440" lvl="3"/>
            <a:r>
              <a:rPr lang="en-US" dirty="0"/>
              <a:t>First, </a:t>
            </a:r>
            <a:r>
              <a:rPr lang="en-US" sz="1800" dirty="0" err="1">
                <a:latin typeface="Courier"/>
              </a:rPr>
              <a:t>fs.appendFile</a:t>
            </a:r>
            <a:r>
              <a:rPr lang="en-US" dirty="0"/>
              <a:t> adds the text we pass in to the file that we specify.</a:t>
            </a:r>
          </a:p>
          <a:p>
            <a:pPr marL="91440" lvl="3"/>
            <a:r>
              <a:rPr lang="en-US" dirty="0"/>
              <a:t>Then, one of two things happens. Either:</a:t>
            </a:r>
          </a:p>
          <a:p>
            <a:pPr marL="91440" lvl="4"/>
            <a:r>
              <a:rPr lang="en-US" sz="1800" dirty="0" err="1">
                <a:latin typeface="Courier"/>
              </a:rPr>
              <a:t>fs.appendFile</a:t>
            </a:r>
            <a:r>
              <a:rPr lang="en-US" dirty="0"/>
              <a:t> hits an error writing to the file. In this case, </a:t>
            </a:r>
            <a:r>
              <a:rPr lang="en-US" i="1" dirty="0"/>
              <a:t>it calls the function we’ve given it with an </a:t>
            </a:r>
            <a:r>
              <a:rPr lang="en-US" b="1" i="1" dirty="0"/>
              <a:t>error</a:t>
            </a:r>
            <a:r>
              <a:rPr lang="en-US" i="1" dirty="0"/>
              <a:t> argument</a:t>
            </a:r>
            <a:r>
              <a:rPr lang="en-US" dirty="0"/>
              <a:t>.</a:t>
            </a:r>
          </a:p>
          <a:p>
            <a:pPr marL="91440" lvl="4"/>
            <a:r>
              <a:rPr lang="en-US" sz="1800" dirty="0" err="1">
                <a:latin typeface="Courier"/>
              </a:rPr>
              <a:t>fs.appendFile</a:t>
            </a:r>
            <a:r>
              <a:rPr lang="en-US" dirty="0"/>
              <a:t> writes the data we want. In this case, _it calls the function we’ve given it and does not pass it an error.</a:t>
            </a:r>
          </a:p>
          <a:p>
            <a:pPr marL="91440" lvl="3"/>
            <a:r>
              <a:rPr lang="en-US" dirty="0"/>
              <a:t>In either case, the </a:t>
            </a:r>
            <a:r>
              <a:rPr lang="en-US" sz="1800" dirty="0" err="1">
                <a:latin typeface="Courier"/>
              </a:rPr>
              <a:t>fs.appendFile</a:t>
            </a:r>
            <a:r>
              <a:rPr lang="en-US" dirty="0"/>
              <a:t> function does some work, and then </a:t>
            </a:r>
            <a:r>
              <a:rPr lang="en-US" b="1" dirty="0"/>
              <a:t>calls us back</a:t>
            </a:r>
            <a:r>
              <a:rPr lang="en-US" dirty="0"/>
              <a:t> when complete so we can do something afterwards.</a:t>
            </a:r>
          </a:p>
          <a:p>
            <a:pPr marL="91440" lvl="2"/>
            <a:r>
              <a:rPr lang="en-US" dirty="0"/>
              <a:t>Explain that callbacks are one way for us to handle what happens right after some asynchronous code completes.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13. Students Do: </a:t>
            </a:r>
            <a:br>
              <a:rPr lang="en-US" dirty="0"/>
            </a:br>
            <a:r>
              <a:rPr dirty="0"/>
              <a:t>Callbacks Activity </a:t>
            </a:r>
            <a:br>
              <a:rPr lang="en-US" dirty="0"/>
            </a:br>
            <a:r>
              <a:rPr dirty="0"/>
              <a:t>(9:</a:t>
            </a:r>
            <a:r>
              <a:rPr lang="en-US" dirty="0"/>
              <a:t>05</a:t>
            </a:r>
            <a:r>
              <a:rPr dirty="0"/>
              <a:t> PM - 9:</a:t>
            </a:r>
            <a:r>
              <a:rPr lang="en-US" dirty="0"/>
              <a:t>20</a:t>
            </a:r>
            <a:r>
              <a:rPr dirty="0"/>
              <a:t> PM) (15 mins)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Slack out the following instructions.</a:t>
            </a:r>
          </a:p>
          <a:p>
            <a:pPr lvl="2"/>
            <a:r>
              <a:rPr b="1"/>
              <a:t>Instructions</a:t>
            </a:r>
            <a:r>
              <a:t>:</a:t>
            </a:r>
          </a:p>
          <a:p>
            <a:pPr lvl="3"/>
            <a:r>
              <a:t>Write a function that accepts a string and a function as arguments. It should log the string, and then run the function.</a:t>
            </a:r>
          </a:p>
          <a:p>
            <a:pPr lvl="3"/>
            <a:r>
              <a:t>Write a function that accepts a boolean value and a function as arguments. It should run the function if and only if the boolean argument is true.</a:t>
            </a:r>
          </a:p>
          <a:p>
            <a:pPr lvl="3"/>
            <a:r>
              <a:t>Write a function that accepts a function(F) and a value (V), and returns a function that returns the result of running F on V. This sounds tricky, but it’s easier than it sounds—just take it step by step!</a:t>
            </a:r>
          </a:p>
          <a:p>
            <a:pPr lvl="3"/>
            <a:r>
              <a:t>Finally, write a short message to a file using </a:t>
            </a:r>
            <a:r>
              <a:rPr sz="1800">
                <a:latin typeface="Courier"/>
              </a:rPr>
              <a:t>fs.writeFile</a:t>
            </a:r>
            <a:r>
              <a:t>. Does this function use callbacks? If so, identify them.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14. Instructor </a:t>
            </a:r>
            <a:br>
              <a:rPr lang="en-US" dirty="0"/>
            </a:br>
            <a:r>
              <a:rPr dirty="0"/>
              <a:t>Do: Review Activity </a:t>
            </a:r>
            <a:br>
              <a:rPr lang="en-US" dirty="0"/>
            </a:br>
            <a:r>
              <a:rPr dirty="0"/>
              <a:t>(9:</a:t>
            </a:r>
            <a:r>
              <a:rPr lang="en-US" dirty="0"/>
              <a:t>20</a:t>
            </a:r>
            <a:r>
              <a:rPr dirty="0"/>
              <a:t> PM - 9:</a:t>
            </a:r>
            <a:r>
              <a:rPr lang="en-US" dirty="0"/>
              <a:t>30</a:t>
            </a:r>
            <a:r>
              <a:rPr dirty="0"/>
              <a:t> PM) (10 mins)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Open up </a:t>
            </a:r>
            <a:r>
              <a:rPr sz="1800">
                <a:latin typeface="Courier"/>
              </a:rPr>
              <a:t>callbacks.js</a:t>
            </a:r>
            <a:r>
              <a:t> in </a:t>
            </a:r>
            <a:r>
              <a:rPr sz="1800">
                <a:latin typeface="Courier"/>
              </a:rPr>
              <a:t>15-Callbacks/Solved</a:t>
            </a:r>
            <a:r>
              <a:t>, and step through the solution.</a:t>
            </a:r>
          </a:p>
          <a:p>
            <a:pPr lvl="2"/>
            <a:r>
              <a:t>Pay special attention to:</a:t>
            </a:r>
          </a:p>
          <a:p>
            <a:pPr lvl="3"/>
            <a:r>
              <a:t>Explaining that, in each example, </a:t>
            </a:r>
            <a:r>
              <a:rPr sz="1800">
                <a:latin typeface="Courier"/>
              </a:rPr>
              <a:t>func</a:t>
            </a:r>
            <a:r>
              <a:t> is a value that contains a </a:t>
            </a:r>
            <a:r>
              <a:rPr b="1"/>
              <a:t>function</a:t>
            </a:r>
            <a:r>
              <a:t>. This is why we can put parentheses after it—this </a:t>
            </a:r>
            <a:r>
              <a:rPr i="1"/>
              <a:t>calls</a:t>
            </a:r>
            <a:r>
              <a:t> the function.</a:t>
            </a:r>
          </a:p>
          <a:p>
            <a:pPr lvl="3"/>
            <a:r>
              <a:t>Explaining that, when we pass a function a callback, we can do other work </a:t>
            </a:r>
            <a:r>
              <a:rPr i="1"/>
              <a:t>before</a:t>
            </a:r>
            <a:r>
              <a:t> we call the callback. This allows us to reuse functions we already have, but </a:t>
            </a:r>
            <a:r>
              <a:rPr b="1"/>
              <a:t>decorate</a:t>
            </a:r>
            <a:r>
              <a:t> them but doing “extra stuff”.</a:t>
            </a:r>
          </a:p>
          <a:p>
            <a:pPr lvl="4"/>
            <a:r>
              <a:t>Briefly explain the notion of function decoration.</a:t>
            </a:r>
          </a:p>
          <a:p>
            <a:pPr lvl="1"/>
            <a:r>
              <a:t>Emphasize that students have been using callbacks from the beginning of their JavaScript studies. Today’s lesson simply associates the concept with a name.</a:t>
            </a:r>
          </a:p>
          <a:p>
            <a:pPr lvl="1"/>
            <a:r>
              <a:t>Slack out the solutions and take a few moments to answer outstanding questions.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9CA3-489C-9B44-B7EE-1BF023EC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PrecLASS</a:t>
            </a:r>
            <a:r>
              <a:rPr lang="en-US" dirty="0"/>
              <a:t> CHALLENGE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9A279D-C4ED-AF47-A820-D3C623D3B9A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BCE01-A378-B844-97D2-9159A696C666}"/>
              </a:ext>
            </a:extLst>
          </p:cNvPr>
          <p:cNvSpPr txBox="1"/>
          <p:nvPr/>
        </p:nvSpPr>
        <p:spPr>
          <a:xfrm>
            <a:off x="298173" y="889843"/>
            <a:ext cx="112510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buNone/>
            </a:pPr>
            <a:r>
              <a:rPr lang="en-US" dirty="0">
                <a:latin typeface="Courier"/>
              </a:rPr>
              <a:t>ARRAY SEARCH</a:t>
            </a:r>
            <a:br>
              <a:rPr lang="en-US" dirty="0">
                <a:latin typeface="Courier"/>
              </a:rPr>
            </a:br>
            <a:r>
              <a:rPr lang="en-US" dirty="0">
                <a:latin typeface="Courier"/>
              </a:rPr>
              <a:t>Write a 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lang="en-US" dirty="0">
                <a:latin typeface="Courier"/>
              </a:rPr>
              <a:t> that takes an array an element to find </a:t>
            </a:r>
            <a:br>
              <a:rPr lang="en-US" dirty="0"/>
            </a:br>
            <a:r>
              <a:rPr lang="en-US" b="1" i="1" dirty="0">
                <a:latin typeface="Courier"/>
              </a:rPr>
              <a:t>Without using any built </a:t>
            </a:r>
            <a:r>
              <a:rPr lang="en-US" b="1" i="1" dirty="0">
                <a:solidFill>
                  <a:srgbClr val="007020"/>
                </a:solidFill>
                <a:latin typeface="Courier"/>
              </a:rPr>
              <a:t>in</a:t>
            </a:r>
            <a:r>
              <a:rPr lang="en-US" b="1" i="1" dirty="0">
                <a:latin typeface="Courier"/>
              </a:rPr>
              <a:t> array methods</a:t>
            </a:r>
            <a:r>
              <a:rPr lang="en-US" b="1" i="1" dirty="0">
                <a:solidFill>
                  <a:srgbClr val="666666"/>
                </a:solidFill>
                <a:latin typeface="Courier"/>
              </a:rPr>
              <a:t>,</a:t>
            </a:r>
            <a:r>
              <a:rPr lang="en-US" b="1" i="1" dirty="0">
                <a:latin typeface="Courier"/>
              </a:rPr>
              <a:t> </a:t>
            </a:r>
          </a:p>
          <a:p>
            <a:pPr lvl="0" indent="0">
              <a:buNone/>
            </a:pPr>
            <a:r>
              <a:rPr lang="en-US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lang="en-US" dirty="0">
                <a:latin typeface="Courier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true</a:t>
            </a:r>
            <a:r>
              <a:rPr lang="en-US" dirty="0">
                <a:latin typeface="Courier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if</a:t>
            </a:r>
            <a:r>
              <a:rPr lang="en-US" dirty="0">
                <a:latin typeface="Courier"/>
              </a:rPr>
              <a:t> the element is 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in</a:t>
            </a:r>
            <a:r>
              <a:rPr lang="en-US" dirty="0">
                <a:latin typeface="Courier"/>
              </a:rPr>
              <a:t> the array or 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false</a:t>
            </a:r>
            <a:r>
              <a:rPr lang="en-US" dirty="0">
                <a:latin typeface="Courier"/>
              </a:rPr>
              <a:t> </a:t>
            </a:r>
            <a:r>
              <a:rPr lang="en-US" dirty="0">
                <a:solidFill>
                  <a:srgbClr val="19177C"/>
                </a:solidFill>
                <a:latin typeface="Courier"/>
              </a:rPr>
              <a:t>otherwise</a:t>
            </a:r>
            <a:r>
              <a:rPr lang="en-US" dirty="0">
                <a:latin typeface="Courier"/>
              </a:rPr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"/>
              </a:rPr>
              <a:t>Ex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:</a:t>
            </a:r>
            <a:br>
              <a:rPr lang="en-US" dirty="0"/>
            </a:br>
            <a:r>
              <a:rPr lang="en-US" dirty="0">
                <a:latin typeface="Courier"/>
              </a:rPr>
              <a:t>Input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:</a:t>
            </a:r>
            <a:r>
              <a:rPr lang="en-US" dirty="0">
                <a:latin typeface="Courier"/>
              </a:rPr>
              <a:t> [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,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,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3</a:t>
            </a:r>
            <a:r>
              <a:rPr lang="en-US" dirty="0">
                <a:latin typeface="Courier"/>
              </a:rPr>
              <a:t>]  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1</a:t>
            </a:r>
            <a:br>
              <a:rPr lang="en-US" dirty="0"/>
            </a:br>
            <a:r>
              <a:rPr lang="en-US" dirty="0">
                <a:latin typeface="Courier"/>
              </a:rPr>
              <a:t>Output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:</a:t>
            </a:r>
            <a:r>
              <a:rPr lang="en-US" dirty="0">
                <a:latin typeface="Courier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true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"/>
              </a:rPr>
              <a:t>Input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:</a:t>
            </a:r>
            <a:r>
              <a:rPr lang="en-US" dirty="0">
                <a:latin typeface="Courier"/>
              </a:rPr>
              <a:t> [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,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,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3</a:t>
            </a:r>
            <a:r>
              <a:rPr lang="en-US" dirty="0">
                <a:latin typeface="Courier"/>
              </a:rPr>
              <a:t>]  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4</a:t>
            </a:r>
            <a:br>
              <a:rPr lang="en-US" dirty="0"/>
            </a:br>
            <a:r>
              <a:rPr lang="en-US" dirty="0">
                <a:latin typeface="Courier"/>
              </a:rPr>
              <a:t>Output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:</a:t>
            </a:r>
            <a:r>
              <a:rPr lang="en-US" dirty="0">
                <a:latin typeface="Courier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false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"/>
              </a:rPr>
              <a:t>Input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:</a:t>
            </a:r>
            <a:r>
              <a:rPr lang="en-US" dirty="0">
                <a:latin typeface="Courier"/>
              </a:rPr>
              <a:t> [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'code'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,</a:t>
            </a:r>
            <a:r>
              <a:rPr lang="en-US" dirty="0">
                <a:latin typeface="Courier"/>
              </a:rPr>
              <a:t> 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'dev'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,</a:t>
            </a:r>
            <a:r>
              <a:rPr lang="en-US" dirty="0">
                <a:latin typeface="Courier"/>
              </a:rPr>
              <a:t> 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'nerd'</a:t>
            </a:r>
            <a:r>
              <a:rPr lang="en-US" dirty="0">
                <a:latin typeface="Courier"/>
              </a:rPr>
              <a:t>]  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'nerd'</a:t>
            </a:r>
            <a:br>
              <a:rPr lang="en-US" dirty="0"/>
            </a:br>
            <a:r>
              <a:rPr lang="en-US" dirty="0">
                <a:latin typeface="Courier"/>
              </a:rPr>
              <a:t>Output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:</a:t>
            </a:r>
            <a:r>
              <a:rPr lang="en-US" dirty="0">
                <a:latin typeface="Courier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true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"/>
              </a:rPr>
              <a:t>Input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:</a:t>
            </a:r>
            <a:r>
              <a:rPr lang="en-US" dirty="0">
                <a:latin typeface="Courier"/>
              </a:rPr>
              <a:t> [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'code'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,</a:t>
            </a:r>
            <a:r>
              <a:rPr lang="en-US" dirty="0">
                <a:latin typeface="Courier"/>
              </a:rPr>
              <a:t> 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'dev'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,</a:t>
            </a:r>
            <a:r>
              <a:rPr lang="en-US" dirty="0">
                <a:latin typeface="Courier"/>
              </a:rPr>
              <a:t> 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'nerd'</a:t>
            </a:r>
            <a:r>
              <a:rPr lang="en-US" dirty="0">
                <a:latin typeface="Courier"/>
              </a:rPr>
              <a:t>]  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'genius'</a:t>
            </a:r>
            <a:br>
              <a:rPr lang="en-US" dirty="0"/>
            </a:br>
            <a:r>
              <a:rPr lang="en-US" dirty="0">
                <a:latin typeface="Courier"/>
              </a:rPr>
              <a:t>Output</a:t>
            </a:r>
            <a:r>
              <a:rPr lang="en-US" dirty="0">
                <a:solidFill>
                  <a:srgbClr val="666666"/>
                </a:solidFill>
                <a:latin typeface="Courier"/>
              </a:rPr>
              <a:t>:</a:t>
            </a:r>
            <a:r>
              <a:rPr lang="en-US" dirty="0">
                <a:latin typeface="Courier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urier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456651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9CA3-489C-9B44-B7EE-1BF023EC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PrecLASS</a:t>
            </a:r>
            <a:r>
              <a:rPr lang="en-US" dirty="0"/>
              <a:t> CHALLENGE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9A279D-C4ED-AF47-A820-D3C623D3B9A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60634-9BBC-2545-A324-E873A660BF18}"/>
              </a:ext>
            </a:extLst>
          </p:cNvPr>
          <p:cNvSpPr txBox="1"/>
          <p:nvPr/>
        </p:nvSpPr>
        <p:spPr>
          <a:xfrm>
            <a:off x="487017" y="1577400"/>
            <a:ext cx="9680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buNone/>
            </a:pPr>
            <a:r>
              <a:rPr lang="en-US" sz="2400" b="1" dirty="0">
                <a:solidFill>
                  <a:srgbClr val="007020"/>
                </a:solidFill>
                <a:latin typeface="Courier"/>
              </a:rPr>
              <a:t>var</a:t>
            </a:r>
            <a:r>
              <a:rPr lang="en-US" sz="2400" dirty="0">
                <a:latin typeface="Courier"/>
              </a:rPr>
              <a:t> includes 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2400" dirty="0">
                <a:latin typeface="Courier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lang="en-US" sz="2400" dirty="0">
                <a:latin typeface="Courier"/>
              </a:rPr>
              <a:t>(</a:t>
            </a:r>
            <a:r>
              <a:rPr lang="en-US" sz="2400" dirty="0" err="1">
                <a:latin typeface="Courier"/>
              </a:rPr>
              <a:t>arr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,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 err="1">
                <a:latin typeface="Courier"/>
              </a:rPr>
              <a:t>elem</a:t>
            </a:r>
            <a:r>
              <a:rPr lang="en-US" sz="2400" dirty="0">
                <a:latin typeface="Courier"/>
              </a:rPr>
              <a:t>)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{</a:t>
            </a:r>
            <a:br>
              <a:rPr lang="en-US" sz="2400" dirty="0"/>
            </a:br>
            <a:r>
              <a:rPr lang="en-US" sz="2400" dirty="0">
                <a:latin typeface="Courier"/>
              </a:rPr>
              <a:t>  </a:t>
            </a:r>
            <a:r>
              <a:rPr lang="en-US" sz="2400" b="1" dirty="0">
                <a:solidFill>
                  <a:srgbClr val="007020"/>
                </a:solidFill>
                <a:latin typeface="Courier"/>
              </a:rPr>
              <a:t>for</a:t>
            </a:r>
            <a:r>
              <a:rPr lang="en-US" sz="2400" dirty="0">
                <a:latin typeface="Courier"/>
              </a:rPr>
              <a:t> (</a:t>
            </a:r>
            <a:r>
              <a:rPr lang="en-US" sz="2400" b="1" dirty="0">
                <a:solidFill>
                  <a:srgbClr val="007020"/>
                </a:solidFill>
                <a:latin typeface="Courier"/>
              </a:rPr>
              <a:t>var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 err="1">
                <a:latin typeface="Courier"/>
              </a:rPr>
              <a:t>i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;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 err="1">
                <a:latin typeface="Courier"/>
              </a:rPr>
              <a:t>i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&lt;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 err="1">
                <a:solidFill>
                  <a:srgbClr val="19177C"/>
                </a:solidFill>
                <a:latin typeface="Courier"/>
              </a:rPr>
              <a:t>arr</a:t>
            </a:r>
            <a:r>
              <a:rPr lang="en-US" sz="2400" dirty="0" err="1">
                <a:latin typeface="Courier"/>
              </a:rPr>
              <a:t>.</a:t>
            </a:r>
            <a:r>
              <a:rPr lang="en-US" sz="2400" dirty="0" err="1">
                <a:solidFill>
                  <a:srgbClr val="7D9029"/>
                </a:solidFill>
                <a:latin typeface="Courier"/>
              </a:rPr>
              <a:t>length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;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 err="1">
                <a:latin typeface="Courier"/>
              </a:rPr>
              <a:t>i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++</a:t>
            </a:r>
            <a:r>
              <a:rPr lang="en-US" sz="2400" dirty="0">
                <a:latin typeface="Courier"/>
              </a:rPr>
              <a:t>)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{</a:t>
            </a:r>
            <a:br>
              <a:rPr lang="en-US" sz="2400" dirty="0"/>
            </a:br>
            <a:r>
              <a:rPr lang="en-US" sz="2400" dirty="0">
                <a:latin typeface="Courier"/>
              </a:rPr>
              <a:t>    </a:t>
            </a:r>
            <a:r>
              <a:rPr lang="en-US" sz="2400" b="1" dirty="0">
                <a:solidFill>
                  <a:srgbClr val="007020"/>
                </a:solidFill>
                <a:latin typeface="Courier"/>
              </a:rPr>
              <a:t>if</a:t>
            </a:r>
            <a:r>
              <a:rPr lang="en-US" sz="2400" dirty="0">
                <a:latin typeface="Courier"/>
              </a:rPr>
              <a:t>(</a:t>
            </a:r>
            <a:r>
              <a:rPr lang="en-US" sz="2400" dirty="0" err="1">
                <a:latin typeface="Courier"/>
              </a:rPr>
              <a:t>elem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===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 err="1">
                <a:latin typeface="Courier"/>
              </a:rPr>
              <a:t>arr</a:t>
            </a:r>
            <a:r>
              <a:rPr lang="en-US" sz="2400" dirty="0">
                <a:latin typeface="Courier"/>
              </a:rPr>
              <a:t>[</a:t>
            </a:r>
            <a:r>
              <a:rPr lang="en-US" sz="2400" dirty="0" err="1">
                <a:latin typeface="Courier"/>
              </a:rPr>
              <a:t>i</a:t>
            </a:r>
            <a:r>
              <a:rPr lang="en-US" sz="2400" dirty="0">
                <a:latin typeface="Courier"/>
              </a:rPr>
              <a:t>])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{</a:t>
            </a:r>
            <a:br>
              <a:rPr lang="en-US" sz="2400" dirty="0"/>
            </a:br>
            <a:r>
              <a:rPr lang="en-US" sz="2400" dirty="0">
                <a:latin typeface="Courier"/>
              </a:rPr>
              <a:t>      </a:t>
            </a:r>
            <a:r>
              <a:rPr lang="en-US" sz="2400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lang="en-US" sz="2400" dirty="0">
                <a:latin typeface="Courier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urier"/>
              </a:rPr>
              <a:t>true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;</a:t>
            </a:r>
            <a:br>
              <a:rPr lang="en-US" sz="2400" dirty="0"/>
            </a:br>
            <a:r>
              <a:rPr lang="en-US" sz="2400" dirty="0">
                <a:latin typeface="Courier"/>
              </a:rPr>
              <a:t>    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}</a:t>
            </a:r>
            <a:br>
              <a:rPr lang="en-US" sz="2400" dirty="0"/>
            </a:br>
            <a:r>
              <a:rPr lang="en-US" sz="2400" dirty="0">
                <a:latin typeface="Courier"/>
              </a:rPr>
              <a:t>  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}</a:t>
            </a:r>
            <a:br>
              <a:rPr lang="en-US" sz="2400" dirty="0"/>
            </a:br>
            <a:r>
              <a:rPr lang="en-US" sz="2400" dirty="0">
                <a:latin typeface="Courier"/>
              </a:rPr>
              <a:t>  </a:t>
            </a:r>
            <a:br>
              <a:rPr lang="en-US" sz="2400" dirty="0"/>
            </a:br>
            <a:r>
              <a:rPr lang="en-US" sz="2400" dirty="0">
                <a:latin typeface="Courier"/>
              </a:rPr>
              <a:t>  </a:t>
            </a:r>
            <a:r>
              <a:rPr lang="en-US" sz="2400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lang="en-US" sz="2400" dirty="0">
                <a:latin typeface="Courier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ourier"/>
              </a:rPr>
              <a:t>false</a:t>
            </a:r>
            <a:r>
              <a:rPr lang="en-US" sz="2400" dirty="0">
                <a:solidFill>
                  <a:srgbClr val="666666"/>
                </a:solidFill>
                <a:latin typeface="Courier"/>
              </a:rPr>
              <a:t>;</a:t>
            </a:r>
            <a:br>
              <a:rPr lang="en-US" sz="2400" dirty="0"/>
            </a:br>
            <a:r>
              <a:rPr lang="en-US" sz="2400" dirty="0">
                <a:solidFill>
                  <a:srgbClr val="666666"/>
                </a:solidFill>
                <a:latin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420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365767" y="2784633"/>
            <a:ext cx="11460400" cy="10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Admin Items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166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dirty="0"/>
              <a:t>Administration… (6:30 – 6:35 </a:t>
            </a:r>
            <a:r>
              <a:rPr lang="en-US" dirty="0"/>
              <a:t>PM)</a:t>
            </a:r>
            <a:r>
              <a:rPr lang="en" dirty="0"/>
              <a:t> 5 mins)</a:t>
            </a:r>
            <a:endParaRPr dirty="0"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r>
              <a:rPr lang="en"/>
              <a:t>jQuery $(Begins)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5F05A3-243E-5743-A5AE-8ACF2637D5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F3F14-6B73-A342-96A2-6B3A0098757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6400" y="795131"/>
            <a:ext cx="12192000" cy="5760403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r>
              <a:rPr lang="en-US" sz="2400" b="1" dirty="0"/>
              <a:t>Homework 10 Due Tonight, 7/25/19 by 11:59pm</a:t>
            </a:r>
            <a:endParaRPr lang="en-US" sz="2600" b="1" dirty="0"/>
          </a:p>
          <a:p>
            <a:r>
              <a:rPr lang="en-US" sz="2400" b="1" dirty="0"/>
              <a:t>Homework 11 (Word Guess) Due Thursday, 8/1/19 by 11:59pm</a:t>
            </a:r>
          </a:p>
          <a:p>
            <a:r>
              <a:rPr lang="en-US" sz="2400" dirty="0"/>
              <a:t>Video Guide: </a:t>
            </a:r>
            <a:r>
              <a:rPr lang="en-US" sz="2400" b="1" dirty="0"/>
              <a:t>11-js-constructors/</a:t>
            </a:r>
            <a:r>
              <a:rPr lang="en-US" sz="2400" b="1" dirty="0" err="1"/>
              <a:t>VideoGuide.md</a:t>
            </a:r>
            <a:endParaRPr lang="en-US" sz="2400" b="1" dirty="0"/>
          </a:p>
          <a:p>
            <a:r>
              <a:rPr lang="en-US" sz="2400" b="1" dirty="0"/>
              <a:t>Next Week – 12-MySQL Databases</a:t>
            </a:r>
            <a:endParaRPr lang="en-US" sz="2600" b="1" dirty="0"/>
          </a:p>
          <a:p>
            <a:endParaRPr lang="en-US" sz="2400" b="1" dirty="0"/>
          </a:p>
          <a:p>
            <a:r>
              <a:rPr lang="en-US" sz="2400" dirty="0"/>
              <a:t>Use Tutors if you need them</a:t>
            </a:r>
          </a:p>
          <a:p>
            <a:r>
              <a:rPr lang="en-US" sz="2400" dirty="0"/>
              <a:t>When you get a SURVEY, be BRUTALLY HONEST!</a:t>
            </a:r>
          </a:p>
          <a:p>
            <a:endParaRPr lang="en-US" sz="2400" dirty="0"/>
          </a:p>
          <a:p>
            <a:r>
              <a:rPr lang="en-US" sz="2400" dirty="0"/>
              <a:t>Sign into </a:t>
            </a:r>
            <a:r>
              <a:rPr lang="en-US" sz="2400" dirty="0" err="1"/>
              <a:t>BootCampSpot</a:t>
            </a:r>
            <a:r>
              <a:rPr lang="en-US" sz="2400" dirty="0"/>
              <a:t> and mark your attendance</a:t>
            </a:r>
          </a:p>
          <a:p>
            <a:endParaRPr lang="en-US" sz="2400" dirty="0"/>
          </a:p>
          <a:p>
            <a:r>
              <a:rPr lang="en-US" sz="2400" dirty="0"/>
              <a:t>Any Questions from Last Time?</a:t>
            </a:r>
          </a:p>
        </p:txBody>
      </p:sp>
    </p:spTree>
    <p:extLst>
      <p:ext uri="{BB962C8B-B14F-4D97-AF65-F5344CB8AC3E}">
        <p14:creationId xmlns:p14="http://schemas.microsoft.com/office/powerpoint/2010/main" val="428324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BB0F-9A2F-DE4E-AAFE-5AD501B2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11 – Word Guess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106F-3C9D-BB4D-A621-1E9A5E23B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47088"/>
            <a:ext cx="5579415" cy="4136266"/>
          </a:xfrm>
        </p:spPr>
        <p:txBody>
          <a:bodyPr/>
          <a:lstStyle/>
          <a:p>
            <a:r>
              <a:rPr lang="en-US" dirty="0"/>
              <a:t>This homework assignment is </a:t>
            </a:r>
            <a:r>
              <a:rPr lang="en-US" b="1" dirty="0"/>
              <a:t>**optional**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this unit's assignment, you will create a Word</a:t>
            </a:r>
          </a:p>
          <a:p>
            <a:r>
              <a:rPr lang="en-US" dirty="0"/>
              <a:t>Guess command-line game using constructor functions.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B39CF-02DA-914E-8DEA-B2FC3400B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35"/>
          <a:stretch/>
        </p:blipFill>
        <p:spPr>
          <a:xfrm>
            <a:off x="7316955" y="954157"/>
            <a:ext cx="4100688" cy="51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6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Class Objectives</a:t>
            </a:r>
          </a:p>
          <a:p>
            <a:pPr marL="0" lvl="0" indent="0">
              <a:buNone/>
            </a:pPr>
            <a:r>
              <a:t>After today’s class, students will be able to:</a:t>
            </a:r>
          </a:p>
          <a:p>
            <a:pPr lvl="1"/>
            <a:r>
              <a:t>Sketch the design of their applications </a:t>
            </a:r>
            <a:r>
              <a:rPr i="1"/>
              <a:t>before</a:t>
            </a:r>
            <a:r>
              <a:t> they start to code;</a:t>
            </a:r>
          </a:p>
          <a:p>
            <a:pPr lvl="1"/>
            <a:r>
              <a:t>Use constructors to create objects; and</a:t>
            </a:r>
          </a:p>
          <a:p>
            <a:pPr lvl="1"/>
            <a:r>
              <a:t>Explain callbacks and closures.</a:t>
            </a:r>
          </a:p>
          <a:p>
            <a:pPr lvl="1"/>
            <a:r>
              <a:t>Take Node Checkpoint.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7391"/>
            <a:ext cx="9603275" cy="1341772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1. Instructor Do: </a:t>
            </a:r>
            <a:br>
              <a:rPr lang="en-US" dirty="0"/>
            </a:br>
            <a:r>
              <a:rPr dirty="0"/>
              <a:t>Demonstrate Application </a:t>
            </a:r>
            <a:br>
              <a:rPr lang="en-US" dirty="0"/>
            </a:br>
            <a:r>
              <a:rPr dirty="0"/>
              <a:t>(6:30 PM - 6:35 PM) (5 mins)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984" y="1925014"/>
            <a:ext cx="11046939" cy="4058340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11-js-constructors/01-Activities/14-Stu_FinalTVApp</a:t>
            </a:r>
          </a:p>
          <a:p>
            <a:pPr lvl="1"/>
            <a:r>
              <a:rPr sz="2800" dirty="0"/>
              <a:t>This application makes use of the </a:t>
            </a:r>
            <a:r>
              <a:rPr sz="2800" dirty="0">
                <a:hlinkClick r:id="rId2"/>
              </a:rPr>
              <a:t>TV Maze API</a:t>
            </a:r>
            <a:r>
              <a:rPr sz="2800" dirty="0"/>
              <a:t> to as a data source.</a:t>
            </a:r>
          </a:p>
          <a:p>
            <a:pPr lvl="2"/>
            <a:r>
              <a:rPr lang="en-US" sz="2400" dirty="0"/>
              <a:t>S</a:t>
            </a:r>
            <a:r>
              <a:rPr sz="2400" dirty="0"/>
              <a:t>earch for TV shows using command line arguments, e.g. </a:t>
            </a:r>
            <a:r>
              <a:rPr lang="en-US" sz="2400" dirty="0"/>
              <a:t>–</a:t>
            </a:r>
          </a:p>
          <a:p>
            <a:pPr lvl="2"/>
            <a:r>
              <a:rPr lang="en-US" sz="2800" dirty="0">
                <a:latin typeface="Courier"/>
              </a:rPr>
              <a:t>- </a:t>
            </a:r>
            <a:r>
              <a:rPr sz="2800" dirty="0">
                <a:latin typeface="Courier"/>
              </a:rPr>
              <a:t>node cli show Westworld</a:t>
            </a:r>
            <a:r>
              <a:rPr sz="2400" dirty="0"/>
              <a:t>.</a:t>
            </a:r>
          </a:p>
          <a:p>
            <a:pPr lvl="2"/>
            <a:r>
              <a:rPr lang="en-US" sz="2400" dirty="0"/>
              <a:t>S</a:t>
            </a:r>
            <a:r>
              <a:rPr sz="2400" dirty="0"/>
              <a:t>earch for actors/actresses as well using command line arguments, e.g. </a:t>
            </a:r>
            <a:endParaRPr lang="en-US" sz="2400" dirty="0"/>
          </a:p>
          <a:p>
            <a:pPr lvl="2"/>
            <a:r>
              <a:rPr lang="en-US" sz="2800" dirty="0">
                <a:latin typeface="Courier"/>
              </a:rPr>
              <a:t>- </a:t>
            </a:r>
            <a:r>
              <a:rPr sz="2800" dirty="0">
                <a:latin typeface="Courier"/>
              </a:rPr>
              <a:t>node cli actor </a:t>
            </a:r>
            <a:r>
              <a:rPr sz="2800" dirty="0" err="1">
                <a:latin typeface="Courier"/>
              </a:rPr>
              <a:t>Talulah</a:t>
            </a:r>
            <a:r>
              <a:rPr sz="2800" dirty="0">
                <a:latin typeface="Courier"/>
              </a:rPr>
              <a:t> Riley</a:t>
            </a:r>
            <a:r>
              <a:rPr sz="2400" dirty="0"/>
              <a:t>.</a:t>
            </a:r>
          </a:p>
          <a:p>
            <a:pPr lvl="2"/>
            <a:r>
              <a:rPr lang="en-US" sz="2400" dirty="0"/>
              <a:t>- </a:t>
            </a:r>
            <a:r>
              <a:rPr sz="2800" dirty="0" err="1">
                <a:latin typeface="Courier"/>
              </a:rPr>
              <a:t>log.txt</a:t>
            </a:r>
            <a:r>
              <a:rPr sz="2400" dirty="0"/>
              <a:t> file.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1754</Words>
  <Application>Microsoft Macintosh PowerPoint</Application>
  <PresentationFormat>Widescreen</PresentationFormat>
  <Paragraphs>163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Courier</vt:lpstr>
      <vt:lpstr>Gill Sans MT</vt:lpstr>
      <vt:lpstr>Roboto</vt:lpstr>
      <vt:lpstr>Roboto Medium</vt:lpstr>
      <vt:lpstr>Gallery</vt:lpstr>
      <vt:lpstr>PowerPoint Presentation</vt:lpstr>
      <vt:lpstr>PreClass Challenge</vt:lpstr>
      <vt:lpstr>PrecLASS CHALLENGE</vt:lpstr>
      <vt:lpstr>PrecLASS CHALLENGE</vt:lpstr>
      <vt:lpstr>Admin Items</vt:lpstr>
      <vt:lpstr>Administration… (6:30 – 6:35 PM) 5 mins)</vt:lpstr>
      <vt:lpstr>Homework 11 – Word Guess </vt:lpstr>
      <vt:lpstr>PowerPoint Presentation</vt:lpstr>
      <vt:lpstr>1. Instructor Do:  Demonstrate Application  (6:30 PM - 6:35 PM) (5 mins)</vt:lpstr>
      <vt:lpstr>1. Instructor Do:  Demonstrate Application  (6:30 PM - 6:35 PM) (5 mins)</vt:lpstr>
      <vt:lpstr>2. Partners Do:  Sketch Architecture  (6:35 PM - 6:50 PM) (15 mins)</vt:lpstr>
      <vt:lpstr>PowerPoint Presentation</vt:lpstr>
      <vt:lpstr>PowerPoint Presentation</vt:lpstr>
      <vt:lpstr>3. Instructor Do:  Review Activity  (6:50 PM - 6:55 PM) (5 mins)</vt:lpstr>
      <vt:lpstr>4. Partners Do:  Implement CLI  (6:55 PM - 7:10 PM) (15 mins)</vt:lpstr>
      <vt:lpstr>PowerPoint Presentation</vt:lpstr>
      <vt:lpstr>5. Instructor Do:  Review Activity  (7:10 PM - 7:20 PM) (10 mins)</vt:lpstr>
      <vt:lpstr>6. Partners Do:  Implement Find Show  (7:20 PM - 7:50 PM) (30 mins)</vt:lpstr>
      <vt:lpstr>PowerPoint Presentation</vt:lpstr>
      <vt:lpstr>7. Instructor Do:  Review Activity  (7:50 PM - 8:00 PM) (10 mins)</vt:lpstr>
      <vt:lpstr>8. Partners Do:  Implement Find Actor  (8:00 PM - 8:25 PM) (25 mins)</vt:lpstr>
      <vt:lpstr>PowerPoint Presentation</vt:lpstr>
      <vt:lpstr>9. Instructor Do:  Review Activity  (8:25 PM - 8:40 PM) (15 mins)</vt:lpstr>
      <vt:lpstr>10. Everyone Do:  Application Review  (8:40 PM - 8:50 PM) (10 mins)</vt:lpstr>
      <vt:lpstr>12. Instructor Do:  Callbacks  (8:50 PM – 9:05 PM) (15 mins)</vt:lpstr>
      <vt:lpstr>13. Students Do:  Callbacks Activity  (9:05 PM - 9:20 PM) (15 mins)</vt:lpstr>
      <vt:lpstr>14. Instructor  Do: Review Activity  (9:20 PM - 9:30 PM) (10 mins)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41</TotalTime>
  <Words>1603</Words>
  <Application>Microsoft Macintosh PowerPoint</Application>
  <PresentationFormat>Widescreen</PresentationFormat>
  <Paragraphs>209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Courier</vt:lpstr>
      <vt:lpstr>Courier New</vt:lpstr>
      <vt:lpstr>Gill Sans MT</vt:lpstr>
      <vt:lpstr>Roboto</vt:lpstr>
      <vt:lpstr>Roboto Medium</vt:lpstr>
      <vt:lpstr>Gallery</vt:lpstr>
      <vt:lpstr>Real-World API Application Development</vt:lpstr>
      <vt:lpstr>PreClass Drill</vt:lpstr>
      <vt:lpstr>JavaScript – INTEGER vs FLOAT (15 mins)</vt:lpstr>
      <vt:lpstr>JavaScript INT vs FLOAT Answer (5 mins)</vt:lpstr>
      <vt:lpstr>Admin Items</vt:lpstr>
      <vt:lpstr>Administration… (6:30 - 6:35 PM, 5 mins)</vt:lpstr>
      <vt:lpstr>Instructor Do:  Introduce the Unit Video Guide</vt:lpstr>
      <vt:lpstr>Today’s Class</vt:lpstr>
      <vt:lpstr>Agenda</vt:lpstr>
      <vt:lpstr>Homework</vt:lpstr>
      <vt:lpstr>Homework Intro (6:35 PM – 6:45 PM, 10 mins)</vt:lpstr>
      <vt:lpstr>Instructor Do:  Giphy API Demo (6:35 PM – 6:45 PM)</vt:lpstr>
      <vt:lpstr>2. Partners Do:  Random Cat Activity (6:45 PM - 6:55 PM)</vt:lpstr>
      <vt:lpstr>Instructor Do:  Review Cat Activity (6:55 PM – 7:05 PM)</vt:lpstr>
      <vt:lpstr>Partners Do:  Ajax Triggered by Buttons (7:05 PM - 7:15 PM)</vt:lpstr>
      <vt:lpstr>Instructor Do:  Ajax Buttons Review (7:15 PM - 7:20 PM)</vt:lpstr>
      <vt:lpstr>6. Partners Do:  Creating Elements Dynamically (7:20 PM - 7:30 PM)</vt:lpstr>
      <vt:lpstr>7. Instructor Do:  Creating Elements Dynamically (7:30 PM - 7:35 PM)</vt:lpstr>
      <vt:lpstr>8. Everyone Do:  Reiterate Concepts (7:35 PM - 7:45 PM)</vt:lpstr>
      <vt:lpstr>9. Partners Do:  Pausing Gifs (7:45 PM - 8:00 PM)</vt:lpstr>
      <vt:lpstr>10. Instructor Do:  Review Pausing Gifs (8:00 PM - 8:05 PM)</vt:lpstr>
      <vt:lpstr>IN-CLASS PROJECT NYT API  (Break at any time)  COUNT OFF 1-7</vt:lpstr>
      <vt:lpstr>13. Students Do:  NYT Example Intro (8:05 PM - 8:10 PM)</vt:lpstr>
      <vt:lpstr>14. Students Do: PHASE I NYT Example - Design and API (8:10 PM - 8:30 PM)</vt:lpstr>
      <vt:lpstr>15. Students Do: PHASE II NYT Example - Coding the Logic (8:30 PM – 8:50 PM)</vt:lpstr>
      <vt:lpstr>16. Students Do: PHASE III NYT Example - Bug Cases (8:50 PM – 9:10 PM)</vt:lpstr>
      <vt:lpstr>17. Students Do:  Refinement and Deploy (9:10 PM – 9:20 PM)</vt:lpstr>
      <vt:lpstr>18. Students Do:  NYT Recap / Review (9:20 PM - 9:25 PM)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Greg Smith</cp:lastModifiedBy>
  <cp:revision>15</cp:revision>
  <dcterms:created xsi:type="dcterms:W3CDTF">2019-07-15T20:14:46Z</dcterms:created>
  <dcterms:modified xsi:type="dcterms:W3CDTF">2019-07-25T18:21:31Z</dcterms:modified>
</cp:coreProperties>
</file>